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2" r:id="rId7"/>
    <p:sldId id="265" r:id="rId8"/>
    <p:sldId id="264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73" autoAdjust="0"/>
  </p:normalViewPr>
  <p:slideViewPr>
    <p:cSldViewPr>
      <p:cViewPr varScale="1"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5" t="15521" r="1843" b="18906"/>
          <a:stretch/>
        </p:blipFill>
        <p:spPr bwMode="auto">
          <a:xfrm>
            <a:off x="539553" y="426442"/>
            <a:ext cx="8174834" cy="5182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39553" y="5608524"/>
            <a:ext cx="8174834" cy="110452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Воспитанники объединения </a:t>
            </a:r>
          </a:p>
          <a:p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«Лидер - СМАРТ»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п.г.т.Актюбинский</a:t>
            </a:r>
            <a:endParaRPr lang="ru-RU" sz="2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92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68760"/>
          </a:xfrm>
        </p:spPr>
        <p:txBody>
          <a:bodyPr>
            <a:normAutofit fontScale="90000"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800" b="1" dirty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  <a:t>АНТИНАРКОТИЧЕСКАЯ КОМИССИЯ В РЕСПУБЛИКЕ ТАТАРСТАН </a:t>
            </a:r>
            <a:r>
              <a:rPr lang="ru-RU" sz="1800" b="1" dirty="0" smtClean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  <a:t>     </a:t>
            </a:r>
            <a:r>
              <a:rPr lang="ru-RU" sz="1800" b="1" dirty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  <a:t>МИНИСТЕРСТВО ОБРАЗОВАНИЯ И НАУКИ РЕСПУБЛИКИ ТАТАРСТАН </a:t>
            </a:r>
            <a:r>
              <a:rPr lang="ru-RU" sz="1800" b="1" dirty="0" smtClean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  <a:t>УПРАВЛЕНИЕ ФЕДЕРАЛЬНОЙ СЛУЖБЫ </a:t>
            </a:r>
            <a:r>
              <a:rPr lang="ru-RU" sz="1800" b="1" dirty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  <a:t>РФ ПО КОНТРОЛЮ </a:t>
            </a:r>
            <a:r>
              <a:rPr lang="ru-RU" sz="1800" b="1" dirty="0" smtClean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  <a:t>ЗА </a:t>
            </a:r>
            <a:r>
              <a:rPr lang="ru-RU" sz="1800" b="1" dirty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  <a:t>ОБОРОТОМ </a:t>
            </a:r>
            <a:r>
              <a:rPr lang="ru-RU" sz="1800" b="1" dirty="0" smtClean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  <a:t>НАРКОТИКОВ </a:t>
            </a:r>
            <a:r>
              <a:rPr lang="ru-RU" sz="1800" b="1" dirty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  <a:t>ПО РЕСПУБЛИКЕ ТАТАРСТАН</a:t>
            </a:r>
            <a:r>
              <a:rPr lang="ru-RU" sz="1400" b="1" dirty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  <a:t/>
            </a:r>
            <a:br>
              <a:rPr lang="ru-RU" sz="1400" b="1" dirty="0">
                <a:solidFill>
                  <a:srgbClr val="C00000"/>
                </a:solidFill>
                <a:latin typeface="Times New Roman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304" y="1844824"/>
            <a:ext cx="3053439" cy="2977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187624" y="5085184"/>
            <a:ext cx="7162800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</a:rPr>
              <a:t>Республиканский антинаркотический проект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</a:rPr>
              <a:t>на основе контрактного метода профилактики наркотизации детей школьного возраста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</a:rPr>
              <a:t>«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</a:rPr>
              <a:t>S</a:t>
            </a:r>
            <a:r>
              <a:rPr kumimoji="0" 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</a:rPr>
              <a:t>аМо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</a:rPr>
              <a:t>S</a:t>
            </a:r>
            <a:r>
              <a:rPr kumimoji="0" lang="ru-R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</a:rPr>
              <a:t>тоятельные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</a:rPr>
              <a:t> дети»</a:t>
            </a:r>
          </a:p>
        </p:txBody>
      </p:sp>
    </p:spTree>
    <p:extLst>
      <p:ext uri="{BB962C8B-B14F-4D97-AF65-F5344CB8AC3E}">
        <p14:creationId xmlns:p14="http://schemas.microsoft.com/office/powerpoint/2010/main" val="19509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4032448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Актуальность и значимость программы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Антинаркотическая профилактика – это целостная, организуемая в рамках учреждения дополнительного образования программа, которая имеет свое содержание, свою динамику развития и определенную эффективность реализации.</a:t>
            </a:r>
            <a:endParaRPr lang="ru-RU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20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ru-RU" sz="2400" dirty="0">
                <a:solidFill>
                  <a:prstClr val="white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400" dirty="0">
                <a:solidFill>
                  <a:prstClr val="white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369571"/>
          </a:xfrm>
        </p:spPr>
        <p:txBody>
          <a:bodyPr>
            <a:normAutofit/>
          </a:bodyPr>
          <a:lstStyle/>
          <a:p>
            <a:pPr lvl="0" algn="ctr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ru-RU" sz="2800" b="1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Цель проекта</a:t>
            </a:r>
            <a:r>
              <a:rPr lang="ru-RU" sz="2800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800" b="1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800" b="1" kern="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аМо</a:t>
            </a:r>
            <a:r>
              <a:rPr lang="en-US" sz="2800" b="1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800" b="1" kern="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тоятельные</a:t>
            </a:r>
            <a:r>
              <a:rPr lang="ru-RU" sz="2800" b="1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дети» </a:t>
            </a:r>
            <a:r>
              <a:rPr lang="ru-RU" sz="2800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</a:p>
          <a:p>
            <a:pPr lvl="0" algn="ctr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ru-RU" sz="2800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предупредить или отложить первую пробу </a:t>
            </a:r>
            <a:r>
              <a:rPr lang="ru-RU" sz="2800" kern="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психоактивных</a:t>
            </a:r>
            <a:r>
              <a:rPr lang="ru-RU" sz="2800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веществ детьми школьного возраста на возможно более поздний срок.</a:t>
            </a:r>
          </a:p>
          <a:p>
            <a:pPr lvl="0" algn="ctr" fontAlgn="base">
              <a:lnSpc>
                <a:spcPct val="80000"/>
              </a:lnSpc>
              <a:spcAft>
                <a:spcPct val="0"/>
              </a:spcAft>
              <a:buNone/>
            </a:pPr>
            <a:endParaRPr lang="ru-RU" sz="2800" b="1" kern="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ru-RU" sz="2800" b="1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800" b="1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0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ru-RU" sz="2800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- провести информационно-разъяснительные мероприятия детьми и их     родителями;</a:t>
            </a:r>
          </a:p>
          <a:p>
            <a:pPr lvl="0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ru-RU" sz="2800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организовать и провести антинаркотические мероприятия в организациях, участвующих в проекте;</a:t>
            </a:r>
          </a:p>
          <a:p>
            <a:pPr lvl="0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ru-RU" sz="2800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- пропагандировать проект через средства массовой информации;</a:t>
            </a:r>
          </a:p>
          <a:p>
            <a:pPr lvl="0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ru-RU" sz="2800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- отследить результаты выполнения проекта.</a:t>
            </a:r>
          </a:p>
          <a:p>
            <a:pPr lvl="0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ru-RU" sz="2800" b="1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endParaRPr lang="ru-RU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2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274638"/>
            <a:ext cx="4834880" cy="2146250"/>
          </a:xfrm>
        </p:spPr>
        <p:txBody>
          <a:bodyPr>
            <a:noAutofit/>
          </a:bodyPr>
          <a:lstStyle/>
          <a:p>
            <a:r>
              <a:rPr lang="ru-RU" sz="2000" dirty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Дети школьного </a:t>
            </a:r>
            <a:r>
              <a:rPr lang="ru-RU" sz="2000" dirty="0" smtClean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возраста</a:t>
            </a:r>
            <a:br>
              <a:rPr lang="ru-RU" sz="2000" dirty="0" smtClean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самостоятельно выбирают</a:t>
            </a:r>
            <a:br>
              <a:rPr lang="ru-RU" sz="2000" dirty="0" smtClean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 вписывают </a:t>
            </a:r>
            <a:r>
              <a:rPr lang="ru-RU" sz="2000" dirty="0" smtClean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собственноручно</a:t>
            </a:r>
            <a:br>
              <a:rPr lang="ru-RU" sz="2000" dirty="0" smtClean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индивидуальный контракт те запреты, </a:t>
            </a:r>
            <a:r>
              <a:rPr lang="ru-RU" sz="2000" dirty="0" smtClean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которые </a:t>
            </a:r>
            <a:r>
              <a:rPr lang="ru-RU" sz="2000" dirty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для себя определяют </a:t>
            </a:r>
            <a:r>
              <a:rPr lang="ru-RU" sz="2000" dirty="0" smtClean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000" dirty="0">
                <a:ln w="6350">
                  <a:noFill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«вредные привычки»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96952"/>
            <a:ext cx="4767083" cy="357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 t="6256" r="10591" b="10818"/>
          <a:stretch>
            <a:fillRect/>
          </a:stretch>
        </p:blipFill>
        <p:spPr bwMode="auto">
          <a:xfrm rot="20761552">
            <a:off x="732973" y="854160"/>
            <a:ext cx="3744416" cy="5042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188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Образец контракта</a:t>
            </a:r>
            <a:endParaRPr 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1268760"/>
            <a:ext cx="8229600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СТРУКТУРА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ТИПОВОГО КОНТРАКТА УЧАСТНИКА ПРОЕКТА</a:t>
            </a:r>
          </a:p>
          <a:p>
            <a:pPr marL="342900" marR="0" lvl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«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А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О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ТОЯТЕЛЬНЫЕ ДЕТИ»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Я,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_______________________________________________________,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воспитанник, и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_______________________________________________,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руководитель объединения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____________________________________,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заявляем, что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__________________________________________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принял на себя сроком на _____________________следующие обязательства: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Со своей стороны,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___________________________________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берет на себя обязательства: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В случае нарушения контракта: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а) руководитель объединения сообщает родителям воспитанника ________________________________________________.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б) коллектив на общем собрании решает вопрос о выбывании воспитанника_________________________________________________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из проекта «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а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о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</a:t>
            </a:r>
            <a:r>
              <a:rPr kumimoji="0" lang="ru-RU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тоятельные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дети» сроком на __________________.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      Подписи сторон: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     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Руководитель организации (объединения)Ф.И.О. 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      участника контракта                                                   (расшифровка подписи)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                                                                                         «____» ______ 2013 г.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      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Родитель:________  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                                                                                                         (подпись)</a:t>
            </a:r>
          </a:p>
        </p:txBody>
      </p:sp>
    </p:spTree>
    <p:extLst>
      <p:ext uri="{BB962C8B-B14F-4D97-AF65-F5344CB8AC3E}">
        <p14:creationId xmlns:p14="http://schemas.microsoft.com/office/powerpoint/2010/main" val="195772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эльвира\Desktop\6.02.13 вручение\SL2706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t="20082" r="20137" b="35600"/>
          <a:stretch/>
        </p:blipFill>
        <p:spPr bwMode="auto">
          <a:xfrm>
            <a:off x="539551" y="3654316"/>
            <a:ext cx="4248443" cy="246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360135" cy="178621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Образцы</a:t>
            </a:r>
            <a:r>
              <a:rPr lang="ru-RU" dirty="0">
                <a:solidFill>
                  <a:srgbClr val="0000FF"/>
                </a:solidFill>
              </a:rPr>
              <a:t/>
            </a:r>
            <a:br>
              <a:rPr lang="ru-RU" dirty="0">
                <a:solidFill>
                  <a:srgbClr val="0000FF"/>
                </a:solidFill>
              </a:rPr>
            </a:br>
            <a:r>
              <a:rPr lang="ru-RU" dirty="0" smtClean="0">
                <a:solidFill>
                  <a:srgbClr val="0000FF"/>
                </a:solidFill>
              </a:rPr>
              <a:t>бонусных карт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1026" name="Picture 2" descr="C:\Users\эльвира\Desktop\6.02.13 вручение\SL27061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1" t="37499" r="30256" b="24237"/>
          <a:stretch/>
        </p:blipFill>
        <p:spPr bwMode="auto">
          <a:xfrm>
            <a:off x="2843808" y="2044184"/>
            <a:ext cx="4149234" cy="24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эльвира\Desktop\6.02.13 вручение\SL27061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6" t="28481" r="25724" b="31685"/>
          <a:stretch/>
        </p:blipFill>
        <p:spPr bwMode="auto">
          <a:xfrm>
            <a:off x="4790532" y="476672"/>
            <a:ext cx="4069736" cy="235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15850" y="3107530"/>
            <a:ext cx="1026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2011 год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56446" y="4784821"/>
            <a:ext cx="1079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0000FF"/>
                </a:solidFill>
              </a:rPr>
              <a:t>2012 год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03402" y="6264935"/>
            <a:ext cx="1084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00FF"/>
                </a:solidFill>
              </a:rPr>
              <a:t>2013года</a:t>
            </a:r>
          </a:p>
        </p:txBody>
      </p:sp>
    </p:spTree>
    <p:extLst>
      <p:ext uri="{BB962C8B-B14F-4D97-AF65-F5344CB8AC3E}">
        <p14:creationId xmlns:p14="http://schemas.microsoft.com/office/powerpoint/2010/main" val="3487233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0" t="15056" r="31753" b="15762"/>
          <a:stretch/>
        </p:blipFill>
        <p:spPr bwMode="auto">
          <a:xfrm>
            <a:off x="611560" y="1107021"/>
            <a:ext cx="2587386" cy="2821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4032448" cy="83671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Вручение </a:t>
            </a:r>
            <a:r>
              <a:rPr lang="ru-RU" sz="2400" dirty="0" smtClean="0">
                <a:solidFill>
                  <a:srgbClr val="0000FF"/>
                </a:solidFill>
              </a:rPr>
              <a:t>членских </a:t>
            </a:r>
            <a:r>
              <a:rPr lang="ru-RU" sz="2400" dirty="0" smtClean="0">
                <a:solidFill>
                  <a:srgbClr val="0000FF"/>
                </a:solidFill>
              </a:rPr>
              <a:t>карт </a:t>
            </a:r>
            <a:br>
              <a:rPr lang="ru-RU" sz="2400" dirty="0" smtClean="0">
                <a:solidFill>
                  <a:srgbClr val="0000FF"/>
                </a:solidFill>
              </a:rPr>
            </a:b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060459"/>
            <a:ext cx="4283968" cy="28677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5808" y="645356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  <a:ea typeface="+mj-ea"/>
                <a:cs typeface="+mj-cs"/>
              </a:rPr>
              <a:t>г. Казань </a:t>
            </a:r>
            <a:r>
              <a:rPr lang="ru-RU" sz="2400" dirty="0">
                <a:solidFill>
                  <a:srgbClr val="0000FF"/>
                </a:solidFill>
                <a:ea typeface="+mj-ea"/>
                <a:cs typeface="+mj-cs"/>
              </a:rPr>
              <a:t>2009 год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711578" y="598794"/>
            <a:ext cx="2978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00FF"/>
                </a:solidFill>
              </a:rPr>
              <a:t>г</a:t>
            </a:r>
            <a:r>
              <a:rPr lang="ru-RU" sz="2400" dirty="0" smtClean="0">
                <a:solidFill>
                  <a:srgbClr val="0000FF"/>
                </a:solidFill>
              </a:rPr>
              <a:t>. Азнакаево 2012 год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2050" name="Picture 2" descr="C:\Users\эльвира\Pictures\смс\6.02.13 вручение\SL27066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" t="24977" r="26568" b="19140"/>
          <a:stretch/>
        </p:blipFill>
        <p:spPr bwMode="auto">
          <a:xfrm>
            <a:off x="717172" y="3340759"/>
            <a:ext cx="4963548" cy="289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904202" y="6236358"/>
            <a:ext cx="32397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 smtClean="0">
                <a:solidFill>
                  <a:srgbClr val="0000FF"/>
                </a:solidFill>
              </a:rPr>
              <a:t>П.г.т.Актюбинский</a:t>
            </a:r>
            <a:r>
              <a:rPr lang="ru-RU" sz="2000" b="1" dirty="0" smtClean="0">
                <a:solidFill>
                  <a:srgbClr val="0000FF"/>
                </a:solidFill>
              </a:rPr>
              <a:t> 2013 год</a:t>
            </a:r>
            <a:endParaRPr lang="ru-RU" sz="2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39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Посещение учреждений социальных партнеров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Азнакаевского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района: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ДОЦ «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Комеш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-су»(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п.г.т.Актюбинский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Ледовый дворец (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г.Азнакаево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32856"/>
            <a:ext cx="5811483" cy="3268959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3" t="21614" r="30500" b="14516"/>
          <a:stretch/>
        </p:blipFill>
        <p:spPr bwMode="auto">
          <a:xfrm>
            <a:off x="4644008" y="3025756"/>
            <a:ext cx="4247021" cy="3609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60648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250</Words>
  <Application>Microsoft Office PowerPoint</Application>
  <PresentationFormat>Экран (4:3)</PresentationFormat>
  <Paragraphs>45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АНТИНАРКОТИЧЕСКАЯ КОМИССИЯ В РЕСПУБЛИКЕ ТАТАРСТАН       МИНИСТЕРСТВО ОБРАЗОВАНИЯ И НАУКИ РЕСПУБЛИКИ ТАТАРСТАН  УПРАВЛЕНИЕ ФЕДЕРАЛЬНОЙ СЛУЖБЫ РФ ПО КОНТРОЛЮ  ЗА ОБОРОТОМ НАРКОТИКОВ ПО РЕСПУБЛИКЕ ТАТАРСТАН </vt:lpstr>
      <vt:lpstr>Актуальность и значимость программы:   Антинаркотическая профилактика – это целостная, организуемая в рамках учреждения дополнительного образования программа, которая имеет свое содержание, свою динамику развития и определенную эффективность реализации.</vt:lpstr>
      <vt:lpstr>  </vt:lpstr>
      <vt:lpstr>Дети школьного возраста  самостоятельно выбирают  и вписывают собственноручно  в индивидуальный контракт те запреты,  которые для себя определяют  как «вредные привычки»</vt:lpstr>
      <vt:lpstr>Образец контракта</vt:lpstr>
      <vt:lpstr>Образцы бонусных карт</vt:lpstr>
      <vt:lpstr>Вручение членских карт  </vt:lpstr>
      <vt:lpstr> Посещение учреждений социальных партнеров Азнакаевского района:  - ДОЦ «Комеш-су»(п.г.т.Актюбинский) - Ледовый дворец (г.Азнакаево)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АНТИНАРКОТИЧЕСКАЯ КОМИССИЯ В РЕСПУБЛИКЕ ТАТАРСТАН      МИНИСТЕРСТВО ОБРАЗОВАНИЯ И НАУКИ РЕСПУБЛИКИ ТАТАРСТАН УПРАВЛЕНИЕ ФЕДЕРАЛЬНОЙ СЛУЖБЫ РФ ПО КОНТРОЛЮ ЗА ОБОРОТОМ НАРКОТИКОВ ПО РЕСПУБЛИКЕ ТАТАРСТАН </dc:title>
  <dc:creator>Анна Григорьевна</dc:creator>
  <cp:lastModifiedBy>Бондаренко</cp:lastModifiedBy>
  <cp:revision>11</cp:revision>
  <dcterms:created xsi:type="dcterms:W3CDTF">2013-02-06T04:49:59Z</dcterms:created>
  <dcterms:modified xsi:type="dcterms:W3CDTF">2013-10-11T12:08:34Z</dcterms:modified>
</cp:coreProperties>
</file>